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0"/>
  </p:notesMasterIdLst>
  <p:sldIdLst>
    <p:sldId id="256" r:id="rId2"/>
    <p:sldId id="257" r:id="rId3"/>
    <p:sldId id="261" r:id="rId4"/>
    <p:sldId id="265" r:id="rId5"/>
    <p:sldId id="262" r:id="rId6"/>
    <p:sldId id="263" r:id="rId7"/>
    <p:sldId id="271" r:id="rId8"/>
    <p:sldId id="272" r:id="rId9"/>
    <p:sldId id="268" r:id="rId10"/>
    <p:sldId id="267" r:id="rId11"/>
    <p:sldId id="274" r:id="rId12"/>
    <p:sldId id="275" r:id="rId13"/>
    <p:sldId id="276" r:id="rId14"/>
    <p:sldId id="278" r:id="rId15"/>
    <p:sldId id="269" r:id="rId16"/>
    <p:sldId id="277" r:id="rId17"/>
    <p:sldId id="259" r:id="rId18"/>
    <p:sldId id="260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59" autoAdjust="0"/>
    <p:restoredTop sz="94660"/>
  </p:normalViewPr>
  <p:slideViewPr>
    <p:cSldViewPr snapToGrid="0">
      <p:cViewPr>
        <p:scale>
          <a:sx n="66" d="100"/>
          <a:sy n="66" d="100"/>
        </p:scale>
        <p:origin x="1272" y="10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DD7598-FB64-43C5-97C1-23852F7954EF}" type="datetimeFigureOut">
              <a:rPr lang="ru-RU" smtClean="0"/>
              <a:t>20.11.2022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A28C3-F847-46C4-91F3-7AE64B1F9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688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E4B799D-1DF2-44F3-A393-0EE72DF1E343}" type="datetimeFigureOut">
              <a:rPr lang="ru-RU" smtClean="0"/>
              <a:t>20.11.2022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1E6FB04-3ADE-4FE6-9C42-7081BEAFF19A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494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799D-1DF2-44F3-A393-0EE72DF1E343}" type="datetimeFigureOut">
              <a:rPr lang="ru-RU" smtClean="0"/>
              <a:t>20.11.2022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6FB04-3ADE-4FE6-9C42-7081BEAFF1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461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799D-1DF2-44F3-A393-0EE72DF1E343}" type="datetimeFigureOut">
              <a:rPr lang="ru-RU" smtClean="0"/>
              <a:t>20.11.2022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6FB04-3ADE-4FE6-9C42-7081BEAFF19A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2622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799D-1DF2-44F3-A393-0EE72DF1E343}" type="datetimeFigureOut">
              <a:rPr lang="ru-RU" smtClean="0"/>
              <a:t>20.11.2022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6FB04-3ADE-4FE6-9C42-7081BEAFF19A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442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799D-1DF2-44F3-A393-0EE72DF1E343}" type="datetimeFigureOut">
              <a:rPr lang="ru-RU" smtClean="0"/>
              <a:t>20.11.2022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6FB04-3ADE-4FE6-9C42-7081BEAFF19A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048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799D-1DF2-44F3-A393-0EE72DF1E343}" type="datetimeFigureOut">
              <a:rPr lang="ru-RU" smtClean="0"/>
              <a:t>20.11.2022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6FB04-3ADE-4FE6-9C42-7081BEAFF19A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6008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799D-1DF2-44F3-A393-0EE72DF1E343}" type="datetimeFigureOut">
              <a:rPr lang="ru-RU" smtClean="0"/>
              <a:t>20.11.2022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6FB04-3ADE-4FE6-9C42-7081BEAFF1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115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799D-1DF2-44F3-A393-0EE72DF1E343}" type="datetimeFigureOut">
              <a:rPr lang="ru-RU" smtClean="0"/>
              <a:t>20.11.2022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6FB04-3ADE-4FE6-9C42-7081BEAFF19A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224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799D-1DF2-44F3-A393-0EE72DF1E343}" type="datetimeFigureOut">
              <a:rPr lang="ru-RU" smtClean="0"/>
              <a:t>20.11.2022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6FB04-3ADE-4FE6-9C42-7081BEAFF1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65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799D-1DF2-44F3-A393-0EE72DF1E343}" type="datetimeFigureOut">
              <a:rPr lang="ru-RU" smtClean="0"/>
              <a:t>20.11.2022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6FB04-3ADE-4FE6-9C42-7081BEAFF1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676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799D-1DF2-44F3-A393-0EE72DF1E343}" type="datetimeFigureOut">
              <a:rPr lang="ru-RU" smtClean="0"/>
              <a:t>20.11.2022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6FB04-3ADE-4FE6-9C42-7081BEAFF19A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5934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799D-1DF2-44F3-A393-0EE72DF1E343}" type="datetimeFigureOut">
              <a:rPr lang="ru-RU" smtClean="0"/>
              <a:t>20.11.2022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6FB04-3ADE-4FE6-9C42-7081BEAFF19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62257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799D-1DF2-44F3-A393-0EE72DF1E343}" type="datetimeFigureOut">
              <a:rPr lang="ru-RU" smtClean="0"/>
              <a:t>20.11.2022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6FB04-3ADE-4FE6-9C42-7081BEAFF1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913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799D-1DF2-44F3-A393-0EE72DF1E343}" type="datetimeFigureOut">
              <a:rPr lang="ru-RU" smtClean="0"/>
              <a:t>20.11.2022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6FB04-3ADE-4FE6-9C42-7081BEAFF19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6413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799D-1DF2-44F3-A393-0EE72DF1E343}" type="datetimeFigureOut">
              <a:rPr lang="ru-RU" smtClean="0"/>
              <a:t>20.11.2022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6FB04-3ADE-4FE6-9C42-7081BEAFF19A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788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799D-1DF2-44F3-A393-0EE72DF1E343}" type="datetimeFigureOut">
              <a:rPr lang="ru-RU" smtClean="0"/>
              <a:t>20.11.2022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6FB04-3ADE-4FE6-9C42-7081BEAFF19A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635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799D-1DF2-44F3-A393-0EE72DF1E343}" type="datetimeFigureOut">
              <a:rPr lang="ru-RU" smtClean="0"/>
              <a:t>20.11.2022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6FB04-3ADE-4FE6-9C42-7081BEAFF19A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885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E4B799D-1DF2-44F3-A393-0EE72DF1E343}" type="datetimeFigureOut">
              <a:rPr lang="ru-RU" smtClean="0"/>
              <a:t>20.11.2022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E6FB04-3ADE-4FE6-9C42-7081BEAFF1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225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4.xml"/><Relationship Id="rId3" Type="http://schemas.openxmlformats.org/officeDocument/2006/relationships/slide" Target="slide4.xml"/><Relationship Id="rId7" Type="http://schemas.openxmlformats.org/officeDocument/2006/relationships/slide" Target="slide9.xml"/><Relationship Id="rId12" Type="http://schemas.openxmlformats.org/officeDocument/2006/relationships/slide" Target="slide13.xml"/><Relationship Id="rId17" Type="http://schemas.openxmlformats.org/officeDocument/2006/relationships/slide" Target="slide16.xml"/><Relationship Id="rId2" Type="http://schemas.openxmlformats.org/officeDocument/2006/relationships/slide" Target="slide6.xml"/><Relationship Id="rId16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5" Type="http://schemas.openxmlformats.org/officeDocument/2006/relationships/slide" Target="slide3.xml"/><Relationship Id="rId15" Type="http://schemas.openxmlformats.org/officeDocument/2006/relationships/slide" Target="slide18.xml"/><Relationship Id="rId10" Type="http://schemas.openxmlformats.org/officeDocument/2006/relationships/slide" Target="slide11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400EED-80FB-45B8-B4B0-875E29EB86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65830" y="1871131"/>
            <a:ext cx="7547428" cy="1515533"/>
          </a:xfrm>
        </p:spPr>
        <p:txBody>
          <a:bodyPr/>
          <a:lstStyle/>
          <a:p>
            <a:r>
              <a:rPr lang="ru-RU" dirty="0"/>
              <a:t>Интеллектуальная игра «То, что я знал и узнаю»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418A7F3-A070-4717-9EF7-206725BFAD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Выполнила: Пашнина Диана</a:t>
            </a:r>
          </a:p>
          <a:p>
            <a:r>
              <a:rPr lang="ru-RU" dirty="0"/>
              <a:t>Группа: 223 (2-1</a:t>
            </a:r>
            <a:r>
              <a:rPr lang="en-US" dirty="0"/>
              <a:t>/</a:t>
            </a:r>
            <a:r>
              <a:rPr lang="ru-RU" dirty="0"/>
              <a:t>6)</a:t>
            </a:r>
          </a:p>
        </p:txBody>
      </p:sp>
    </p:spTree>
    <p:extLst>
      <p:ext uri="{BB962C8B-B14F-4D97-AF65-F5344CB8AC3E}">
        <p14:creationId xmlns:p14="http://schemas.microsoft.com/office/powerpoint/2010/main" val="2835686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7DA87D-B101-47F8-9BB6-02B18F4FF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ECFA0B23-A43C-4EDC-84E0-3BEB12D0C4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5317266"/>
              </p:ext>
            </p:extLst>
          </p:nvPr>
        </p:nvGraphicFramePr>
        <p:xfrm>
          <a:off x="0" y="0"/>
          <a:ext cx="12241689" cy="83439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96766">
                  <a:extLst>
                    <a:ext uri="{9D8B030D-6E8A-4147-A177-3AD203B41FA5}">
                      <a16:colId xmlns:a16="http://schemas.microsoft.com/office/drawing/2014/main" val="3375397242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173881385"/>
                    </a:ext>
                  </a:extLst>
                </a:gridCol>
                <a:gridCol w="3012708">
                  <a:extLst>
                    <a:ext uri="{9D8B030D-6E8A-4147-A177-3AD203B41FA5}">
                      <a16:colId xmlns:a16="http://schemas.microsoft.com/office/drawing/2014/main" val="276184259"/>
                    </a:ext>
                  </a:extLst>
                </a:gridCol>
                <a:gridCol w="2935705">
                  <a:extLst>
                    <a:ext uri="{9D8B030D-6E8A-4147-A177-3AD203B41FA5}">
                      <a16:colId xmlns:a16="http://schemas.microsoft.com/office/drawing/2014/main" val="2875114914"/>
                    </a:ext>
                  </a:extLst>
                </a:gridCol>
                <a:gridCol w="2587550">
                  <a:extLst>
                    <a:ext uri="{9D8B030D-6E8A-4147-A177-3AD203B41FA5}">
                      <a16:colId xmlns:a16="http://schemas.microsoft.com/office/drawing/2014/main" val="1938854551"/>
                    </a:ext>
                  </a:extLst>
                </a:gridCol>
              </a:tblGrid>
              <a:tr h="843234"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/>
                        <a:t>Баллы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Растения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Животные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Морской мир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Угадай-ка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080257"/>
                  </a:ext>
                </a:extLst>
              </a:tr>
              <a:tr h="148721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/>
                        <a:t>Баллы</a:t>
                      </a:r>
                    </a:p>
                    <a:p>
                      <a:pPr algn="l"/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682718"/>
                  </a:ext>
                </a:extLst>
              </a:tr>
              <a:tr h="1487210">
                <a:tc vMerge="1">
                  <a:txBody>
                    <a:bodyPr/>
                    <a:lstStyle/>
                    <a:p>
                      <a:pPr algn="l"/>
                      <a:r>
                        <a:rPr lang="ru-RU" sz="36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623235"/>
                  </a:ext>
                </a:extLst>
              </a:tr>
              <a:tr h="1551826">
                <a:tc vMerge="1">
                  <a:txBody>
                    <a:bodyPr/>
                    <a:lstStyle/>
                    <a:p>
                      <a:pPr algn="l"/>
                      <a:r>
                        <a:rPr lang="ru-RU" sz="36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253305"/>
                  </a:ext>
                </a:extLst>
              </a:tr>
              <a:tr h="1487210">
                <a:tc vMerge="1">
                  <a:txBody>
                    <a:bodyPr/>
                    <a:lstStyle/>
                    <a:p>
                      <a:pPr algn="l"/>
                      <a:r>
                        <a:rPr lang="ru-RU" sz="360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29977"/>
                  </a:ext>
                </a:extLst>
              </a:tr>
              <a:tr h="1487210">
                <a:tc vMerge="1">
                  <a:txBody>
                    <a:bodyPr/>
                    <a:lstStyle/>
                    <a:p>
                      <a:pPr algn="l"/>
                      <a:r>
                        <a:rPr lang="ru-RU" sz="360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289171"/>
                  </a:ext>
                </a:extLst>
              </a:tr>
            </a:tbl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10E1C8A-A888-481D-B56C-0672C16C3B83}"/>
              </a:ext>
            </a:extLst>
          </p:cNvPr>
          <p:cNvSpPr/>
          <p:nvPr/>
        </p:nvSpPr>
        <p:spPr>
          <a:xfrm>
            <a:off x="1704139" y="5247457"/>
            <a:ext cx="7841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hlinkClick r:id="rId2" action="ppaction://hlinksldjump"/>
              </a:rPr>
              <a:t>10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FE6A68E-05C5-4FF2-BBAB-7D84AA845C0D}"/>
              </a:ext>
            </a:extLst>
          </p:cNvPr>
          <p:cNvSpPr/>
          <p:nvPr/>
        </p:nvSpPr>
        <p:spPr>
          <a:xfrm>
            <a:off x="1831629" y="2503810"/>
            <a:ext cx="5100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hlinkClick r:id="rId3" action="ppaction://hlinksldjump"/>
              </a:rPr>
              <a:t>5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BD49751-55BC-4725-8A4D-8837114547F4}"/>
              </a:ext>
            </a:extLst>
          </p:cNvPr>
          <p:cNvSpPr/>
          <p:nvPr/>
        </p:nvSpPr>
        <p:spPr>
          <a:xfrm>
            <a:off x="1913795" y="4136661"/>
            <a:ext cx="5100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hlinkClick r:id="rId4" action="ppaction://hlinksldjump"/>
              </a:rPr>
              <a:t>5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B970C3C-1947-43C9-BD01-8628150BACFD}"/>
              </a:ext>
            </a:extLst>
          </p:cNvPr>
          <p:cNvSpPr/>
          <p:nvPr/>
        </p:nvSpPr>
        <p:spPr>
          <a:xfrm>
            <a:off x="1874634" y="1137487"/>
            <a:ext cx="5357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hlinkClick r:id="rId5" action="ppaction://hlinksldjump"/>
              </a:rPr>
              <a:t>5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2517680-318B-4637-8074-571BC69AC8EA}"/>
              </a:ext>
            </a:extLst>
          </p:cNvPr>
          <p:cNvSpPr/>
          <p:nvPr/>
        </p:nvSpPr>
        <p:spPr>
          <a:xfrm>
            <a:off x="4998596" y="1056967"/>
            <a:ext cx="5100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6600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chemeClr val="accent6">
                      <a:lumMod val="60000"/>
                      <a:lumOff val="40000"/>
                    </a:schemeClr>
                  </a:outerShdw>
                </a:effectLst>
                <a:hlinkClick r:id="rId6" action="ppaction://hlinksldjump"/>
              </a:rPr>
              <a:t>5</a:t>
            </a:r>
            <a:endParaRPr lang="ru-RU" sz="5400" b="1" cap="none" spc="0" dirty="0">
              <a:ln w="6600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tl" rotWithShape="0">
                  <a:schemeClr val="accent6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4D9CEEF-C11E-4849-82FA-9C3F7968A411}"/>
              </a:ext>
            </a:extLst>
          </p:cNvPr>
          <p:cNvSpPr/>
          <p:nvPr/>
        </p:nvSpPr>
        <p:spPr>
          <a:xfrm>
            <a:off x="5003762" y="4095165"/>
            <a:ext cx="5100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6600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chemeClr val="accent6">
                      <a:lumMod val="60000"/>
                      <a:lumOff val="40000"/>
                    </a:schemeClr>
                  </a:outerShdw>
                </a:effectLst>
                <a:hlinkClick r:id="rId7" action="ppaction://hlinksldjump"/>
              </a:rPr>
              <a:t>5</a:t>
            </a:r>
            <a:endParaRPr lang="ru-RU" sz="5400" b="1" cap="none" spc="0" dirty="0">
              <a:ln w="6600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tl" rotWithShape="0">
                  <a:schemeClr val="accent6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137E5C1-8A33-4712-9CF4-F71F71D3F359}"/>
              </a:ext>
            </a:extLst>
          </p:cNvPr>
          <p:cNvSpPr/>
          <p:nvPr/>
        </p:nvSpPr>
        <p:spPr>
          <a:xfrm>
            <a:off x="4967294" y="2566944"/>
            <a:ext cx="5100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6600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chemeClr val="accent6">
                      <a:lumMod val="60000"/>
                      <a:lumOff val="40000"/>
                    </a:schemeClr>
                  </a:outerShdw>
                </a:effectLst>
                <a:hlinkClick r:id="rId8" action="ppaction://hlinksldjump"/>
              </a:rPr>
              <a:t>5</a:t>
            </a:r>
            <a:endParaRPr lang="ru-RU" sz="5400" b="1" cap="none" spc="0" dirty="0">
              <a:ln w="6600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tl" rotWithShape="0">
                  <a:schemeClr val="accent6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937D7A2-46EC-4CCA-AE0F-9473DE3944A1}"/>
              </a:ext>
            </a:extLst>
          </p:cNvPr>
          <p:cNvSpPr/>
          <p:nvPr/>
        </p:nvSpPr>
        <p:spPr>
          <a:xfrm>
            <a:off x="4866705" y="5225983"/>
            <a:ext cx="7841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6600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chemeClr val="accent6">
                      <a:lumMod val="60000"/>
                      <a:lumOff val="40000"/>
                    </a:schemeClr>
                  </a:outerShdw>
                </a:effectLst>
                <a:hlinkClick r:id="rId9" action="ppaction://hlinksldjump"/>
              </a:rPr>
              <a:t>10</a:t>
            </a:r>
            <a:endParaRPr lang="ru-RU" sz="5400" b="1" cap="none" spc="0" dirty="0">
              <a:ln w="6600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tl" rotWithShape="0">
                  <a:schemeClr val="accent6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C16C9A2-E06D-474D-8176-7FC7FE2EDF90}"/>
              </a:ext>
            </a:extLst>
          </p:cNvPr>
          <p:cNvSpPr/>
          <p:nvPr/>
        </p:nvSpPr>
        <p:spPr>
          <a:xfrm>
            <a:off x="7855672" y="1014561"/>
            <a:ext cx="5100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6600">
                  <a:solidFill>
                    <a:srgbClr val="0070C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rgbClr val="0070C0"/>
                  </a:outerShdw>
                </a:effectLst>
                <a:hlinkClick r:id="rId10" action="ppaction://hlinksldjump"/>
              </a:rPr>
              <a:t>5</a:t>
            </a:r>
            <a:endParaRPr lang="ru-RU" sz="5400" b="1" cap="none" spc="0" dirty="0">
              <a:ln w="6600">
                <a:solidFill>
                  <a:srgbClr val="0070C0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tl" rotWithShape="0">
                  <a:srgbClr val="0070C0"/>
                </a:outerShdw>
              </a:effectLst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744BB0D-CB41-43EA-857F-8FAD4D134B50}"/>
              </a:ext>
            </a:extLst>
          </p:cNvPr>
          <p:cNvSpPr/>
          <p:nvPr/>
        </p:nvSpPr>
        <p:spPr>
          <a:xfrm>
            <a:off x="7804427" y="2627518"/>
            <a:ext cx="5100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6600">
                  <a:solidFill>
                    <a:srgbClr val="0070C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rgbClr val="0070C0"/>
                  </a:outerShdw>
                </a:effectLst>
                <a:hlinkClick r:id="rId11" action="ppaction://hlinksldjump"/>
              </a:rPr>
              <a:t>5</a:t>
            </a:r>
            <a:endParaRPr lang="ru-RU" sz="5400" b="1" cap="none" spc="0" dirty="0">
              <a:ln w="6600">
                <a:solidFill>
                  <a:srgbClr val="0070C0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tl" rotWithShape="0">
                  <a:srgbClr val="0070C0"/>
                </a:outerShdw>
              </a:effectLst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7390E3F-B671-4CEF-8BD2-4B407EF4B7A5}"/>
              </a:ext>
            </a:extLst>
          </p:cNvPr>
          <p:cNvSpPr/>
          <p:nvPr/>
        </p:nvSpPr>
        <p:spPr>
          <a:xfrm>
            <a:off x="7855672" y="4173151"/>
            <a:ext cx="5100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6600">
                  <a:solidFill>
                    <a:srgbClr val="0070C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rgbClr val="0070C0"/>
                  </a:outerShdw>
                </a:effectLst>
                <a:hlinkClick r:id="rId12" action="ppaction://hlinksldjump"/>
              </a:rPr>
              <a:t>5</a:t>
            </a:r>
            <a:endParaRPr lang="ru-RU" sz="5400" b="1" cap="none" spc="0" dirty="0">
              <a:ln w="6600">
                <a:solidFill>
                  <a:srgbClr val="0070C0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tl" rotWithShape="0">
                  <a:srgbClr val="0070C0"/>
                </a:outerShdw>
              </a:effectLst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BF31507-3342-43FB-A88A-AFDA7BE70731}"/>
              </a:ext>
            </a:extLst>
          </p:cNvPr>
          <p:cNvSpPr/>
          <p:nvPr/>
        </p:nvSpPr>
        <p:spPr>
          <a:xfrm>
            <a:off x="7715052" y="5310719"/>
            <a:ext cx="7841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6600">
                  <a:solidFill>
                    <a:srgbClr val="0070C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rgbClr val="0070C0"/>
                  </a:outerShdw>
                </a:effectLst>
                <a:hlinkClick r:id="rId13" action="ppaction://hlinksldjump"/>
              </a:rPr>
              <a:t>10</a:t>
            </a:r>
            <a:endParaRPr lang="ru-RU" sz="5400" b="1" cap="none" spc="0" dirty="0">
              <a:ln w="6600">
                <a:solidFill>
                  <a:srgbClr val="0070C0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tl" rotWithShape="0">
                  <a:srgbClr val="0070C0"/>
                </a:outerShdw>
              </a:effectLst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4AE42D7-3C20-4C4A-BEA6-B763505F5B6D}"/>
              </a:ext>
            </a:extLst>
          </p:cNvPr>
          <p:cNvSpPr/>
          <p:nvPr/>
        </p:nvSpPr>
        <p:spPr>
          <a:xfrm>
            <a:off x="10695288" y="929825"/>
            <a:ext cx="5100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6600">
                  <a:solidFill>
                    <a:srgbClr val="7030A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rgbClr val="7030A0"/>
                  </a:outerShdw>
                </a:effectLst>
                <a:hlinkClick r:id="rId14" action="ppaction://hlinksldjump"/>
              </a:rPr>
              <a:t>5</a:t>
            </a:r>
            <a:endParaRPr lang="ru-RU" sz="5400" b="1" cap="none" spc="0" dirty="0">
              <a:ln w="6600">
                <a:solidFill>
                  <a:srgbClr val="7030A0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tl" rotWithShape="0">
                  <a:srgbClr val="7030A0"/>
                </a:outerShdw>
              </a:effectLst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29A82F29-DDDB-426B-9F79-2C067733E518}"/>
              </a:ext>
            </a:extLst>
          </p:cNvPr>
          <p:cNvSpPr/>
          <p:nvPr/>
        </p:nvSpPr>
        <p:spPr>
          <a:xfrm>
            <a:off x="10641560" y="2542782"/>
            <a:ext cx="5100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6600">
                  <a:solidFill>
                    <a:srgbClr val="7030A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rgbClr val="7030A0"/>
                  </a:outerShdw>
                </a:effectLst>
                <a:hlinkClick r:id="rId15" action="ppaction://hlinksldjump"/>
              </a:rPr>
              <a:t>5</a:t>
            </a:r>
            <a:endParaRPr lang="ru-RU" sz="5400" b="1" cap="none" spc="0" dirty="0">
              <a:ln w="6600">
                <a:solidFill>
                  <a:srgbClr val="7030A0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tl" rotWithShape="0">
                  <a:srgbClr val="7030A0"/>
                </a:outerShdw>
              </a:effectLst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2C7782F-7A92-4E89-BA0C-F302AF5E9D6E}"/>
              </a:ext>
            </a:extLst>
          </p:cNvPr>
          <p:cNvSpPr/>
          <p:nvPr/>
        </p:nvSpPr>
        <p:spPr>
          <a:xfrm>
            <a:off x="10692432" y="4088415"/>
            <a:ext cx="5100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6600">
                  <a:solidFill>
                    <a:srgbClr val="7030A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rgbClr val="7030A0"/>
                  </a:outerShdw>
                </a:effectLst>
                <a:hlinkClick r:id="rId16" action="ppaction://hlinksldjump"/>
              </a:rPr>
              <a:t>5</a:t>
            </a:r>
            <a:endParaRPr lang="ru-RU" sz="5400" b="1" cap="none" spc="0" dirty="0">
              <a:ln w="6600">
                <a:solidFill>
                  <a:srgbClr val="7030A0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tl" rotWithShape="0">
                  <a:srgbClr val="7030A0"/>
                </a:outerShdw>
              </a:effectLst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5D37540-E532-441C-94DE-5E052E2CF255}"/>
              </a:ext>
            </a:extLst>
          </p:cNvPr>
          <p:cNvSpPr/>
          <p:nvPr/>
        </p:nvSpPr>
        <p:spPr>
          <a:xfrm>
            <a:off x="10555375" y="5225983"/>
            <a:ext cx="7841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6600">
                  <a:solidFill>
                    <a:srgbClr val="7030A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rgbClr val="7030A0"/>
                  </a:outerShdw>
                </a:effectLst>
                <a:hlinkClick r:id="rId17" action="ppaction://hlinksldjump"/>
              </a:rPr>
              <a:t>10</a:t>
            </a:r>
            <a:endParaRPr lang="ru-RU" sz="5400" b="1" cap="none" spc="0" dirty="0">
              <a:ln w="6600">
                <a:solidFill>
                  <a:srgbClr val="7030A0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tl" rotWithShape="0">
                  <a:srgbClr val="7030A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80086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D8FF64A-52F4-4105-9EAB-76ADED078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Хищное плотоядное растение, которое ловит и ест насекомых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4ED5B1-7FE8-4953-9129-0047478E1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/>
              <a:t>Крапива</a:t>
            </a:r>
          </a:p>
          <a:p>
            <a:r>
              <a:rPr lang="ru-RU" sz="3600" dirty="0"/>
              <a:t>Росянка</a:t>
            </a:r>
          </a:p>
          <a:p>
            <a:r>
              <a:rPr lang="ru-RU" sz="3600" dirty="0"/>
              <a:t>Папоротник</a:t>
            </a:r>
          </a:p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FCD633E-4B72-4615-9ED0-6F7AA10D8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246" y="2098575"/>
            <a:ext cx="5984106" cy="398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Управляющая кнопка: &quot;На главную&quot; 6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B8DBC640-44AA-4615-8986-B99853EE7B0A}"/>
              </a:ext>
            </a:extLst>
          </p:cNvPr>
          <p:cNvSpPr/>
          <p:nvPr/>
        </p:nvSpPr>
        <p:spPr>
          <a:xfrm>
            <a:off x="188686" y="5733143"/>
            <a:ext cx="1106715" cy="972457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68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92391E-35CA-4D3D-AED0-71525FBC1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Какое растение всё знает?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A638E5-100E-4BCE-AE0E-2A2703745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Хрен</a:t>
            </a:r>
          </a:p>
          <a:p>
            <a:r>
              <a:rPr lang="ru-RU" sz="3600" dirty="0"/>
              <a:t>Ромашка</a:t>
            </a:r>
          </a:p>
          <a:p>
            <a:r>
              <a:rPr lang="ru-RU" sz="3600" dirty="0"/>
              <a:t>Лук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92A54A3-99F2-4F7B-BF62-45F0CA709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077" y="2443579"/>
            <a:ext cx="5228947" cy="392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&quot;На главную&quot;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F71838C-0784-4D01-8318-B88A89B7B770}"/>
              </a:ext>
            </a:extLst>
          </p:cNvPr>
          <p:cNvSpPr/>
          <p:nvPr/>
        </p:nvSpPr>
        <p:spPr>
          <a:xfrm>
            <a:off x="188686" y="5733143"/>
            <a:ext cx="1106715" cy="972457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62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0E24D2-E41C-41C4-A804-FCFA797C9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Самое высокое дерево в мире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035F42-FEAA-4854-82D8-ADEDDE9D9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Сосна</a:t>
            </a:r>
          </a:p>
          <a:p>
            <a:r>
              <a:rPr lang="ru-RU" sz="3600" dirty="0"/>
              <a:t>Берёза</a:t>
            </a:r>
          </a:p>
          <a:p>
            <a:r>
              <a:rPr lang="ru-RU" sz="3600" dirty="0"/>
              <a:t>Секвойя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D197EBA-2B35-4075-8D17-BE47AE342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246" y="2222767"/>
            <a:ext cx="5316354" cy="3987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&quot;На главную&quot;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DD3E130-A6D3-47A3-9F21-30514D46C803}"/>
              </a:ext>
            </a:extLst>
          </p:cNvPr>
          <p:cNvSpPr/>
          <p:nvPr/>
        </p:nvSpPr>
        <p:spPr>
          <a:xfrm>
            <a:off x="188686" y="5733143"/>
            <a:ext cx="1106715" cy="972457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018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148946-02B6-470D-AC70-15E1B2E90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899" y="982132"/>
            <a:ext cx="10607039" cy="1303867"/>
          </a:xfrm>
        </p:spPr>
        <p:txBody>
          <a:bodyPr>
            <a:normAutofit fontScale="90000"/>
          </a:bodyPr>
          <a:lstStyle/>
          <a:p>
            <a:r>
              <a:rPr lang="ru-RU" dirty="0"/>
              <a:t>Дерево, которое корнями имитирует целую рощу.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BF877D-14F5-4CEE-A662-D0B39B76BF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Гингко</a:t>
            </a:r>
          </a:p>
          <a:p>
            <a:r>
              <a:rPr lang="ru-RU" sz="3600" dirty="0"/>
              <a:t>Баобаб </a:t>
            </a:r>
          </a:p>
          <a:p>
            <a:r>
              <a:rPr lang="ru-RU" sz="3600" dirty="0"/>
              <a:t>Фикус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6419B68-8E1F-44C4-8370-90739695F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849" y="2439139"/>
            <a:ext cx="5294050" cy="397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&quot;На главную&quot;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796D6E47-7702-44BE-912F-D9B2633F78FA}"/>
              </a:ext>
            </a:extLst>
          </p:cNvPr>
          <p:cNvSpPr/>
          <p:nvPr/>
        </p:nvSpPr>
        <p:spPr>
          <a:xfrm>
            <a:off x="188686" y="5733143"/>
            <a:ext cx="1106715" cy="972457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55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E369CE-F251-483E-8377-EEA43C6CE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Водяные мастера строят дом без топора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392124-4AFD-4300-A85E-56E72F925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78F751B6-F25B-437C-B770-61B30E1AA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257" y="2170344"/>
            <a:ext cx="7031485" cy="4687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&quot;На главную&quot;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D7DCE5F-A7CA-4C0B-BECA-F25A7946EECE}"/>
              </a:ext>
            </a:extLst>
          </p:cNvPr>
          <p:cNvSpPr/>
          <p:nvPr/>
        </p:nvSpPr>
        <p:spPr>
          <a:xfrm>
            <a:off x="188686" y="5733143"/>
            <a:ext cx="1106715" cy="972457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86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840559-8375-46E5-A105-0CC3D0C6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Сделал дыру, построил нору. Солнце сияет, а он не знает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453331-659A-41E8-A61A-83CCEAA68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36C46A1C-C937-4BA1-A356-D62894545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386" y="2399190"/>
            <a:ext cx="5945080" cy="4458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&quot;На главную&quot;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2AAB1D4-2F86-4ADD-A576-620DD4C0FC74}"/>
              </a:ext>
            </a:extLst>
          </p:cNvPr>
          <p:cNvSpPr/>
          <p:nvPr/>
        </p:nvSpPr>
        <p:spPr>
          <a:xfrm>
            <a:off x="188686" y="5733143"/>
            <a:ext cx="1106715" cy="972457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125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3FAC71-5215-485F-A3EC-A1DCD309D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870012"/>
            <a:ext cx="9601196" cy="1415987"/>
          </a:xfrm>
        </p:spPr>
        <p:txBody>
          <a:bodyPr>
            <a:normAutofit fontScale="90000"/>
          </a:bodyPr>
          <a:lstStyle/>
          <a:p>
            <a:r>
              <a:rPr lang="ru-RU" dirty="0"/>
              <a:t>Самая маленькая птичка, которая умеет летать задом наперёд. Звук, возникающий при этом, похож на жужжание.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C4168E-4843-4F32-BDA1-1E57B1EE8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Колибри</a:t>
            </a:r>
          </a:p>
          <a:p>
            <a:r>
              <a:rPr lang="ru-RU" sz="3600" dirty="0"/>
              <a:t>Королёк</a:t>
            </a:r>
          </a:p>
          <a:p>
            <a:r>
              <a:rPr lang="ru-RU" sz="3600" dirty="0"/>
              <a:t>Ара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D0497CD7-3D31-4D8E-83C6-9F434DF35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511" y="2520594"/>
            <a:ext cx="5027968" cy="387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&quot;На главную&quot;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D8CBAD64-1421-4EA9-A70A-8988454A91AC}"/>
              </a:ext>
            </a:extLst>
          </p:cNvPr>
          <p:cNvSpPr/>
          <p:nvPr/>
        </p:nvSpPr>
        <p:spPr>
          <a:xfrm>
            <a:off x="188686" y="5733143"/>
            <a:ext cx="1106715" cy="972457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891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A17660-C02B-48E2-8265-A9DF09AF2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Самый быстрый бегун на свете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E94AD9-5619-471A-A91F-F593871C2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2556932"/>
            <a:ext cx="9601196" cy="3318936"/>
          </a:xfrm>
        </p:spPr>
        <p:txBody>
          <a:bodyPr>
            <a:normAutofit/>
          </a:bodyPr>
          <a:lstStyle/>
          <a:p>
            <a:r>
              <a:rPr lang="ru-RU" sz="3600" dirty="0"/>
              <a:t>Леопард</a:t>
            </a:r>
          </a:p>
          <a:p>
            <a:r>
              <a:rPr lang="ru-RU" sz="3600" dirty="0"/>
              <a:t>Антилопа</a:t>
            </a:r>
          </a:p>
          <a:p>
            <a:r>
              <a:rPr lang="ru-RU" sz="3600" dirty="0"/>
              <a:t>Гепард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506DDCA1-DAEF-4FA3-8191-01C610D91FF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F7C02745-D423-435E-83CF-EC9B455F6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274" y="2482757"/>
            <a:ext cx="6933845" cy="390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Управляющая кнопка: &quot;На главную&quot; 6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35787B7-C803-41FF-A471-D1DFC34DBE05}"/>
              </a:ext>
            </a:extLst>
          </p:cNvPr>
          <p:cNvSpPr/>
          <p:nvPr/>
        </p:nvSpPr>
        <p:spPr>
          <a:xfrm>
            <a:off x="188686" y="5733143"/>
            <a:ext cx="1106715" cy="972457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830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F863F1-09B4-4670-BE52-D401A1941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Какое самое крупное из живущих на планете животных?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28ABEC-DD4F-4AC2-B455-BC19035B3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ADFF1FE3-ADCE-4909-B04C-0E9ADAC60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958" y="2316725"/>
            <a:ext cx="7000081" cy="454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&quot;На главную&quot;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B6FF747-64BC-4C4B-8513-F99DA08AA319}"/>
              </a:ext>
            </a:extLst>
          </p:cNvPr>
          <p:cNvSpPr/>
          <p:nvPr/>
        </p:nvSpPr>
        <p:spPr>
          <a:xfrm>
            <a:off x="188686" y="5733143"/>
            <a:ext cx="1106715" cy="972457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363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1DCEEE-DE09-4D25-A86E-A6B32E2D8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Какая рыба по внешнему виду напоминает шахматную фигуру?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709B8C-4265-4642-BA3A-EC755998D8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69A163B8-CE73-40C5-BCEB-10CA883E1B11}"/>
              </a:ext>
            </a:extLst>
          </p:cNvPr>
          <p:cNvGrpSpPr/>
          <p:nvPr/>
        </p:nvGrpSpPr>
        <p:grpSpPr>
          <a:xfrm>
            <a:off x="1554956" y="469901"/>
            <a:ext cx="11614943" cy="6858000"/>
            <a:chOff x="1554956" y="469901"/>
            <a:chExt cx="11614943" cy="6858000"/>
          </a:xfrm>
        </p:grpSpPr>
        <p:pic>
          <p:nvPicPr>
            <p:cNvPr id="12290" name="Picture 2">
              <a:extLst>
                <a:ext uri="{FF2B5EF4-FFF2-40B4-BE49-F238E27FC236}">
                  <a16:creationId xmlns:a16="http://schemas.microsoft.com/office/drawing/2014/main" id="{0963E934-5314-4D02-851A-BD409E68E2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4956" y="2285999"/>
              <a:ext cx="5856286" cy="44650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92" name="Picture 4">
              <a:extLst>
                <a:ext uri="{FF2B5EF4-FFF2-40B4-BE49-F238E27FC236}">
                  <a16:creationId xmlns:a16="http://schemas.microsoft.com/office/drawing/2014/main" id="{B341CBE4-13CC-4395-9E0E-9BECD309D8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78906">
              <a:off x="6311899" y="469901"/>
              <a:ext cx="6858000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Управляющая кнопка: &quot;На главную&quot; 5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BCA14C9C-10CC-4A33-82D5-52A15307BA12}"/>
              </a:ext>
            </a:extLst>
          </p:cNvPr>
          <p:cNvSpPr/>
          <p:nvPr/>
        </p:nvSpPr>
        <p:spPr>
          <a:xfrm>
            <a:off x="188686" y="5733143"/>
            <a:ext cx="1106715" cy="972457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471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BECA25-DA59-4007-B4D1-1F26B9D15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Почему коралловые рыбки такие яркие?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D2C741-E2BE-4AB2-9851-093B997D3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3755570" cy="4076097"/>
          </a:xfrm>
        </p:spPr>
        <p:txBody>
          <a:bodyPr>
            <a:normAutofit/>
          </a:bodyPr>
          <a:lstStyle/>
          <a:p>
            <a:r>
              <a:rPr lang="ru-RU" sz="3600" dirty="0"/>
              <a:t>Ответ: Они живут среди коралловых рифов, которые тоже очень яркие и пестрые.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987FEF-9105-4926-9A39-FB6ADB62B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343" y="2313215"/>
            <a:ext cx="7271657" cy="4544785"/>
          </a:xfrm>
          <a:prstGeom prst="rect">
            <a:avLst/>
          </a:prstGeom>
        </p:spPr>
      </p:pic>
      <p:sp>
        <p:nvSpPr>
          <p:cNvPr id="5" name="Управляющая кнопка: &quot;На главную&quot;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70A20E52-4436-4646-9CA2-EEA99039300C}"/>
              </a:ext>
            </a:extLst>
          </p:cNvPr>
          <p:cNvSpPr/>
          <p:nvPr/>
        </p:nvSpPr>
        <p:spPr>
          <a:xfrm>
            <a:off x="188686" y="5733143"/>
            <a:ext cx="1106715" cy="972457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67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F74489-637D-4C6D-9A9F-B19570586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6.Почему спинка рыбы гораздо темнее живота?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BEBBD4-1562-410F-99CF-1339A15FC9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10548256" cy="3318936"/>
          </a:xfrm>
        </p:spPr>
        <p:txBody>
          <a:bodyPr>
            <a:normAutofit/>
          </a:bodyPr>
          <a:lstStyle/>
          <a:p>
            <a:r>
              <a:rPr lang="ru-RU" sz="3600" dirty="0"/>
              <a:t>Хищникам снизу на фоне светлого неба труднее заметить рыбку, а сверху на фоне темного дна.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792D7ED0-832B-4358-B14F-AB85B0DA5A85}"/>
              </a:ext>
            </a:extLst>
          </p:cNvPr>
          <p:cNvGrpSpPr/>
          <p:nvPr/>
        </p:nvGrpSpPr>
        <p:grpSpPr>
          <a:xfrm>
            <a:off x="980209" y="3725818"/>
            <a:ext cx="10326420" cy="3318936"/>
            <a:chOff x="980209" y="3725818"/>
            <a:chExt cx="10326420" cy="3318936"/>
          </a:xfrm>
        </p:grpSpPr>
        <p:pic>
          <p:nvPicPr>
            <p:cNvPr id="14338" name="Picture 2">
              <a:extLst>
                <a:ext uri="{FF2B5EF4-FFF2-40B4-BE49-F238E27FC236}">
                  <a16:creationId xmlns:a16="http://schemas.microsoft.com/office/drawing/2014/main" id="{F10898EF-EF8B-46F5-AA25-948AC77009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209" y="3725818"/>
              <a:ext cx="4426858" cy="32134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40" name="Picture 4">
              <a:extLst>
                <a:ext uri="{FF2B5EF4-FFF2-40B4-BE49-F238E27FC236}">
                  <a16:creationId xmlns:a16="http://schemas.microsoft.com/office/drawing/2014/main" id="{38B0A5E6-E8D1-49FF-B7D9-5AD8B85143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7067" y="3725818"/>
              <a:ext cx="5899562" cy="33189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Управляющая кнопка: &quot;На главную&quot; 5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C32CA01B-B4AA-4548-8392-E2C03C8A81FE}"/>
              </a:ext>
            </a:extLst>
          </p:cNvPr>
          <p:cNvSpPr/>
          <p:nvPr/>
        </p:nvSpPr>
        <p:spPr>
          <a:xfrm>
            <a:off x="188686" y="5733143"/>
            <a:ext cx="1106715" cy="972457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37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14BB6B-3C6E-46F3-9584-0970F42C7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 вид тюлень, но он кит. С длинным рогом, но не единорог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7C5F74-8E5D-4482-A5DF-939DD8EDD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/>
              <a:t>Нарвал</a:t>
            </a:r>
          </a:p>
          <a:p>
            <a:r>
              <a:rPr lang="ru-RU" sz="3600" dirty="0"/>
              <a:t>Рыба меч</a:t>
            </a:r>
          </a:p>
          <a:p>
            <a:r>
              <a:rPr lang="ru-RU" sz="3600" dirty="0"/>
              <a:t>Касатка</a:t>
            </a:r>
          </a:p>
          <a:p>
            <a:endParaRPr lang="ru-RU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B845D18-F829-4F50-84F8-76CADE49E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117" y="2444010"/>
            <a:ext cx="7034073" cy="395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&quot;На главную&quot;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07387CC1-5309-4B9C-8B07-B275FF5E1636}"/>
              </a:ext>
            </a:extLst>
          </p:cNvPr>
          <p:cNvSpPr/>
          <p:nvPr/>
        </p:nvSpPr>
        <p:spPr>
          <a:xfrm>
            <a:off x="188686" y="5733143"/>
            <a:ext cx="1106715" cy="972457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21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900632-9BC8-451B-9324-8D47CCD28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 Кто тяжелее: самая большая акула или слон?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F6C002-B072-4C6D-9BEF-F1697EC48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973EC7D5-C664-413C-BBBD-F511F49C2662}"/>
              </a:ext>
            </a:extLst>
          </p:cNvPr>
          <p:cNvGrpSpPr/>
          <p:nvPr/>
        </p:nvGrpSpPr>
        <p:grpSpPr>
          <a:xfrm>
            <a:off x="-344714" y="2286000"/>
            <a:ext cx="14104255" cy="4481250"/>
            <a:chOff x="-344714" y="2784628"/>
            <a:chExt cx="14104255" cy="3982621"/>
          </a:xfrm>
        </p:grpSpPr>
        <p:pic>
          <p:nvPicPr>
            <p:cNvPr id="13314" name="Picture 2">
              <a:extLst>
                <a:ext uri="{FF2B5EF4-FFF2-40B4-BE49-F238E27FC236}">
                  <a16:creationId xmlns:a16="http://schemas.microsoft.com/office/drawing/2014/main" id="{8E1C5E8A-BE3A-4302-AE0B-50433A387DF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3419"/>
            <a:stretch/>
          </p:blipFill>
          <p:spPr bwMode="auto">
            <a:xfrm>
              <a:off x="-344714" y="2807571"/>
              <a:ext cx="14104255" cy="3959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316" name="Picture 4">
              <a:extLst>
                <a:ext uri="{FF2B5EF4-FFF2-40B4-BE49-F238E27FC236}">
                  <a16:creationId xmlns:a16="http://schemas.microsoft.com/office/drawing/2014/main" id="{0CD55F0D-6E8A-45FC-BCB6-EA2C8244888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938" r="70625"/>
            <a:stretch/>
          </p:blipFill>
          <p:spPr bwMode="auto">
            <a:xfrm>
              <a:off x="3436256" y="4984486"/>
              <a:ext cx="3581400" cy="1782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318" name="Picture 6">
              <a:extLst>
                <a:ext uri="{FF2B5EF4-FFF2-40B4-BE49-F238E27FC236}">
                  <a16:creationId xmlns:a16="http://schemas.microsoft.com/office/drawing/2014/main" id="{8E51E5FA-CAFB-4938-B478-F84AF6FCF8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0114" y="2784628"/>
              <a:ext cx="7039427" cy="3959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Управляющая кнопка: &quot;На главную&quot; 12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D3AA7D09-64B6-45FD-84C0-CB71AD792BE6}"/>
              </a:ext>
            </a:extLst>
          </p:cNvPr>
          <p:cNvSpPr/>
          <p:nvPr/>
        </p:nvSpPr>
        <p:spPr>
          <a:xfrm>
            <a:off x="188686" y="5733143"/>
            <a:ext cx="1106715" cy="972457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785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7C6CC9-C37D-4AEB-BCF0-4BD97129D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День между субботой и понедельником?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8A49F565-138E-43C7-8C77-5C74EFF673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48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627BED1-D9B0-49E8-B5A4-7EB54ED6F39F}"/>
              </a:ext>
            </a:extLst>
          </p:cNvPr>
          <p:cNvSpPr/>
          <p:nvPr/>
        </p:nvSpPr>
        <p:spPr>
          <a:xfrm>
            <a:off x="4023958" y="2967335"/>
            <a:ext cx="41440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>
                <a:ln/>
                <a:solidFill>
                  <a:schemeClr val="accent4"/>
                </a:solidFill>
                <a:effectLst/>
              </a:rPr>
              <a:t>Воскресенье</a:t>
            </a:r>
          </a:p>
        </p:txBody>
      </p:sp>
      <p:sp>
        <p:nvSpPr>
          <p:cNvPr id="7" name="Управляющая кнопка: &quot;На главную&quot; 6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101F542D-8011-4F0D-B3DC-B6E1876B3A20}"/>
              </a:ext>
            </a:extLst>
          </p:cNvPr>
          <p:cNvSpPr/>
          <p:nvPr/>
        </p:nvSpPr>
        <p:spPr>
          <a:xfrm>
            <a:off x="188686" y="5733143"/>
            <a:ext cx="1106715" cy="972457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350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F38E45-EAF6-47F5-9995-223323461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982132"/>
            <a:ext cx="9808027" cy="1303867"/>
          </a:xfrm>
        </p:spPr>
        <p:txBody>
          <a:bodyPr>
            <a:normAutofit fontScale="90000"/>
          </a:bodyPr>
          <a:lstStyle/>
          <a:p>
            <a:r>
              <a:rPr lang="ru-RU" dirty="0"/>
              <a:t>Как в мой шкаф она попала, так и шуба вмиг пропала. Одной ей шубы стало мало она и валенки сжевала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8E204D-E1AC-4567-BB0B-28B8E85E5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/>
              <a:t>Моль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D1946320-F964-46AA-9292-495B6F06E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314" y="2554819"/>
            <a:ext cx="5007429" cy="4303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Управляющая кнопка: &quot;На главную&quot; 6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D464E43-B793-4275-9138-0E65ACDB1151}"/>
              </a:ext>
            </a:extLst>
          </p:cNvPr>
          <p:cNvSpPr/>
          <p:nvPr/>
        </p:nvSpPr>
        <p:spPr>
          <a:xfrm>
            <a:off x="188686" y="5733143"/>
            <a:ext cx="1106715" cy="972457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664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223</TotalTime>
  <Words>261</Words>
  <Application>Microsoft Office PowerPoint</Application>
  <PresentationFormat>Широкоэкранный</PresentationFormat>
  <Paragraphs>65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Garamond</vt:lpstr>
      <vt:lpstr>Натуральные материалы</vt:lpstr>
      <vt:lpstr>Интеллектуальная игра «То, что я знал и узнаю»</vt:lpstr>
      <vt:lpstr>Презентация PowerPoint</vt:lpstr>
      <vt:lpstr>Хищное плотоядное растение, которое ловит и ест насекомых </vt:lpstr>
      <vt:lpstr>Какое растение всё знает?</vt:lpstr>
      <vt:lpstr>Самое высокое дерево в мире</vt:lpstr>
      <vt:lpstr>Дерево, которое корнями имитирует целую рощу. </vt:lpstr>
      <vt:lpstr>Водяные мастера строят дом без топора</vt:lpstr>
      <vt:lpstr>Сделал дыру, построил нору. Солнце сияет, а он не знает</vt:lpstr>
      <vt:lpstr>Самая маленькая птичка, которая умеет летать задом наперёд. Звук, возникающий при этом, похож на жужжание.</vt:lpstr>
      <vt:lpstr>Самый быстрый бегун на свете</vt:lpstr>
      <vt:lpstr> Какое самое крупное из живущих на планете животных?</vt:lpstr>
      <vt:lpstr>Какая рыба по внешнему виду напоминает шахматную фигуру?</vt:lpstr>
      <vt:lpstr>Почему коралловые рыбки такие яркие? </vt:lpstr>
      <vt:lpstr>6.Почему спинка рыбы гораздо темнее живота?</vt:lpstr>
      <vt:lpstr>На вид тюлень, но он кит. С длинным рогом, но не единорог</vt:lpstr>
      <vt:lpstr> Кто тяжелее: самая большая акула или слон?</vt:lpstr>
      <vt:lpstr>День между субботой и понедельником?</vt:lpstr>
      <vt:lpstr>Как в мой шкаф она попала, так и шуба вмиг пропала. Одной ей шубы стало мало она и валенки сжевала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Интеллектуальная игра «»</dc:title>
  <dc:creator>Диана Пашнина</dc:creator>
  <cp:lastModifiedBy>Диана Пашнина</cp:lastModifiedBy>
  <cp:revision>4</cp:revision>
  <dcterms:created xsi:type="dcterms:W3CDTF">2022-11-20T09:36:45Z</dcterms:created>
  <dcterms:modified xsi:type="dcterms:W3CDTF">2022-11-20T13:20:34Z</dcterms:modified>
</cp:coreProperties>
</file>